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5" r:id="rId3"/>
    <p:sldId id="276" r:id="rId4"/>
    <p:sldId id="316" r:id="rId5"/>
    <p:sldId id="317" r:id="rId6"/>
    <p:sldId id="318" r:id="rId7"/>
    <p:sldId id="319" r:id="rId8"/>
    <p:sldId id="320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  <p:sldId id="330" r:id="rId18"/>
    <p:sldId id="331" r:id="rId19"/>
    <p:sldId id="332" r:id="rId20"/>
    <p:sldId id="333" r:id="rId21"/>
    <p:sldId id="334" r:id="rId22"/>
    <p:sldId id="337" r:id="rId23"/>
    <p:sldId id="338" r:id="rId24"/>
    <p:sldId id="335" r:id="rId25"/>
    <p:sldId id="321" r:id="rId2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DD05A"/>
    <a:srgbClr val="FDCC45"/>
    <a:srgbClr val="FCC336"/>
    <a:srgbClr val="FFE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7143" autoAdjust="0"/>
  </p:normalViewPr>
  <p:slideViewPr>
    <p:cSldViewPr>
      <p:cViewPr>
        <p:scale>
          <a:sx n="75" d="100"/>
          <a:sy n="75" d="100"/>
        </p:scale>
        <p:origin x="-1002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4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2226035B-D0FF-43B5-902A-D7797629AEF0}" type="datetimeFigureOut">
              <a:rPr lang="en-US"/>
              <a:pPr>
                <a:defRPr/>
              </a:pPr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fds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BA52EA22-2838-4E7F-86E1-6E68B2296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694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44457EF2-BA6E-45BA-8DCB-51FBC7312B2F}" type="datetimeFigureOut">
              <a:rPr lang="en-US"/>
              <a:pPr>
                <a:defRPr/>
              </a:pPr>
              <a:t>7/11/2012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fds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6B36A929-7646-4D34-960E-C72056C520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495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40365E-647C-4F26-9836-6B4250DF423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 userDrawn="1"/>
        </p:nvSpPr>
        <p:spPr>
          <a:xfrm>
            <a:off x="685800" y="838200"/>
            <a:ext cx="7772400" cy="1524000"/>
          </a:xfrm>
          <a:prstGeom prst="roundRect">
            <a:avLst/>
          </a:prstGeom>
          <a:solidFill>
            <a:srgbClr val="FFCC00"/>
          </a:solidFill>
          <a:ln>
            <a:solidFill>
              <a:srgbClr val="FFCC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7" name="Group 7"/>
          <p:cNvGrpSpPr>
            <a:grpSpLocks/>
          </p:cNvGrpSpPr>
          <p:nvPr userDrawn="1"/>
        </p:nvGrpSpPr>
        <p:grpSpPr bwMode="auto">
          <a:xfrm>
            <a:off x="6551613" y="5715000"/>
            <a:ext cx="2592387" cy="647700"/>
            <a:chOff x="1111" y="2797"/>
            <a:chExt cx="1225" cy="284"/>
          </a:xfrm>
        </p:grpSpPr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1202" y="2797"/>
              <a:ext cx="1134" cy="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nl-BE" sz="800" smtClean="0"/>
                <a:t>K.U.Leuven</a:t>
              </a:r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1111" y="2813"/>
              <a:ext cx="75" cy="267"/>
              <a:chOff x="1111" y="3947"/>
              <a:chExt cx="75" cy="267"/>
            </a:xfrm>
          </p:grpSpPr>
          <p:sp>
            <p:nvSpPr>
              <p:cNvPr id="11" name="Rectangle 11"/>
              <p:cNvSpPr>
                <a:spLocks noChangeArrowheads="1"/>
              </p:cNvSpPr>
              <p:nvPr/>
            </p:nvSpPr>
            <p:spPr bwMode="auto">
              <a:xfrm>
                <a:off x="1111" y="3947"/>
                <a:ext cx="44" cy="267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  <p:sp>
            <p:nvSpPr>
              <p:cNvPr id="12" name="Rectangle 12"/>
              <p:cNvSpPr>
                <a:spLocks noChangeArrowheads="1"/>
              </p:cNvSpPr>
              <p:nvPr/>
            </p:nvSpPr>
            <p:spPr bwMode="auto">
              <a:xfrm>
                <a:off x="1142" y="3947"/>
                <a:ext cx="44" cy="26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>
                  <a:latin typeface="Calibri" pitchFamily="34" charset="0"/>
                </a:endParaRPr>
              </a:p>
            </p:txBody>
          </p:sp>
        </p:grpSp>
        <p:pic>
          <p:nvPicPr>
            <p:cNvPr id="10" name="Picture 12" descr="Cosics-Herteken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2890"/>
              <a:ext cx="818" cy="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Rectangle 12"/>
          <p:cNvSpPr/>
          <p:nvPr userDrawn="1"/>
        </p:nvSpPr>
        <p:spPr>
          <a:xfrm>
            <a:off x="0" y="6629400"/>
            <a:ext cx="3124200" cy="228600"/>
          </a:xfrm>
          <a:prstGeom prst="rect">
            <a:avLst/>
          </a:prstGeom>
          <a:solidFill>
            <a:srgbClr val="FCC3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3124200" y="6629400"/>
            <a:ext cx="3124200" cy="228600"/>
          </a:xfrm>
          <a:prstGeom prst="rect">
            <a:avLst/>
          </a:prstGeom>
          <a:solidFill>
            <a:srgbClr val="FDC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248400" y="6629400"/>
            <a:ext cx="2895600" cy="228600"/>
          </a:xfrm>
          <a:prstGeom prst="rect">
            <a:avLst/>
          </a:prstGeom>
          <a:solidFill>
            <a:srgbClr val="FDD0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0" y="6629400"/>
            <a:ext cx="9144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3"/>
          </p:nvPr>
        </p:nvSpPr>
        <p:spPr>
          <a:xfrm>
            <a:off x="1371600" y="3276600"/>
            <a:ext cx="6400800" cy="609600"/>
          </a:xfrm>
        </p:spPr>
        <p:txBody>
          <a:bodyPr/>
          <a:lstStyle>
            <a:lvl1pPr algn="ctr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algn="ctr">
              <a:buNone/>
              <a:defRPr/>
            </a:lvl2pPr>
          </a:lstStyle>
          <a:p>
            <a:pPr lvl="0"/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4"/>
          </p:nvPr>
        </p:nvSpPr>
        <p:spPr>
          <a:xfrm>
            <a:off x="1371600" y="4343400"/>
            <a:ext cx="6477000" cy="609600"/>
          </a:xfrm>
        </p:spPr>
        <p:txBody>
          <a:bodyPr/>
          <a:lstStyle>
            <a:lvl1pPr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5"/>
          </p:nvPr>
        </p:nvSpPr>
        <p:spPr>
          <a:xfrm>
            <a:off x="8077200" y="6629400"/>
            <a:ext cx="1066800" cy="228600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C940AD2-7C5D-417A-9AC9-C09794FADC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6"/>
          </p:nvPr>
        </p:nvSpPr>
        <p:spPr>
          <a:xfrm>
            <a:off x="3200400" y="6629400"/>
            <a:ext cx="2895600" cy="2286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Private Client-Side Profiling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7"/>
          </p:nvPr>
        </p:nvSpPr>
        <p:spPr>
          <a:xfrm>
            <a:off x="6400800" y="6629400"/>
            <a:ext cx="1600200" cy="228600"/>
          </a:xfrm>
        </p:spPr>
        <p:txBody>
          <a:bodyPr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FFA1C3E-C320-41DD-83EC-80DF33E5930F}" type="datetime3">
              <a:rPr lang="en-US"/>
              <a:pPr>
                <a:defRPr/>
              </a:pPr>
              <a:t>11 July 2012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398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3F7D8-6707-4687-860A-245BBC207A90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945F0-D85B-47D6-A072-F9B9BCC2F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73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7A7B4-A517-4834-88F3-1F07AACDACEC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A14E7-847C-45BE-BAED-CB5543E304C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3255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629400"/>
            <a:ext cx="3124200" cy="228600"/>
          </a:xfrm>
          <a:prstGeom prst="rect">
            <a:avLst/>
          </a:prstGeom>
          <a:solidFill>
            <a:srgbClr val="FCC3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3124200" y="6629400"/>
            <a:ext cx="3124200" cy="228600"/>
          </a:xfrm>
          <a:prstGeom prst="rect">
            <a:avLst/>
          </a:prstGeom>
          <a:solidFill>
            <a:srgbClr val="FDCC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6248400" y="6629400"/>
            <a:ext cx="2895600" cy="228600"/>
          </a:xfrm>
          <a:prstGeom prst="rect">
            <a:avLst/>
          </a:prstGeom>
          <a:solidFill>
            <a:srgbClr val="FDD0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/>
          </a:p>
        </p:txBody>
      </p:sp>
      <p:sp>
        <p:nvSpPr>
          <p:cNvPr id="7" name="Date Placeholder 3"/>
          <p:cNvSpPr txBox="1">
            <a:spLocks/>
          </p:cNvSpPr>
          <p:nvPr userDrawn="1"/>
        </p:nvSpPr>
        <p:spPr>
          <a:xfrm>
            <a:off x="6400800" y="6629400"/>
            <a:ext cx="1600200" cy="228600"/>
          </a:xfrm>
          <a:prstGeom prst="rect">
            <a:avLst/>
          </a:prstGeom>
        </p:spPr>
        <p:txBody>
          <a:bodyPr anchor="ctr"/>
          <a:lstStyle>
            <a:lvl1pPr algn="r">
              <a:defRPr b="1">
                <a:solidFill>
                  <a:schemeClr val="tx1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latin typeface="+mn-lt"/>
              </a:rPr>
              <a:t>PETS 2012</a:t>
            </a:r>
            <a:endParaRPr lang="en-US" sz="1200" dirty="0">
              <a:latin typeface="+mn-lt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181600"/>
          </a:xfrm>
        </p:spPr>
        <p:txBody>
          <a:bodyPr/>
          <a:lstStyle>
            <a:lvl1pPr>
              <a:defRPr sz="2800"/>
            </a:lvl1pPr>
            <a:lvl2pPr>
              <a:buFont typeface="Courier New" pitchFamily="49" charset="0"/>
              <a:buChar char="o"/>
              <a:defRPr sz="2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077200" y="6629400"/>
            <a:ext cx="1066800" cy="228600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2EE38B0-AB8A-4D7A-8F39-EFB6598BD0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629400"/>
            <a:ext cx="2895600" cy="228600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Private Client-Side Profiling</a:t>
            </a:r>
          </a:p>
        </p:txBody>
      </p:sp>
    </p:spTree>
    <p:extLst>
      <p:ext uri="{BB962C8B-B14F-4D97-AF65-F5344CB8AC3E}">
        <p14:creationId xmlns:p14="http://schemas.microsoft.com/office/powerpoint/2010/main" val="262637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11D2E-F63D-40AE-A059-28AFEA2BF861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3C03A-7289-484F-9C1C-E382B59473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91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E51E5-D8FB-496B-A5E9-537CFAC7BC3B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D18DD-E99B-48C7-9ACC-FB1C529732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53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123D4-867A-4C2F-9EAC-8609866EF9B3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B061D-D0D4-447C-9995-44DB4F069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50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2A2D1-65F6-41E0-B212-E878162DC658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370D7-49E6-4144-ACDA-79E45D4FA0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70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7156F-83A0-496D-B512-FEA5A4B61C10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D6EC9-D8AE-44E9-BFF3-AFAD0E0A98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494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973F6-16CC-4382-9E29-DE228DF25647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9D8D7-3CE8-46D9-BD05-2C39D02049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02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222B4-999E-42C2-B3A0-3584D87971C3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9EFCB-29E5-4CD6-9F61-7F4BEF54CD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7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C051091-ABFC-47B3-A589-0F6B013B252F}" type="datetime3">
              <a:rPr lang="en-US"/>
              <a:pPr>
                <a:defRPr/>
              </a:pPr>
              <a:t>11 July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Masked AES Implementation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E1E730-6E87-4B4D-9C4D-52C3D6DFB3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keepsafe.org/privacy/arm-yourself-against-online-fraud/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enderbender.com/FenderBender/April-2011/Pay-As-You-Drive-Insurance/" TargetMode="Externa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attern-expert.com/Bioinformatics/eng/bioinformatics/SNPAnalysis.html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is.ee.ic.ac.uk/~tkkim/iccv09_tutorial.html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mrdirect.com/direct-mail/customer-profiling/gain-valuable-marketing-intelligence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article.wn.com/view/2012/04/19/Life_insurance_cos_new_biz_premiums_down_92/" TargetMode="Externa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maia-intelligence.com/2009/10/05/customer-analytics-in-retail/" TargetMode="External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c-xp.com/2010/12/04/web-bug-reveals-internet-browsing-history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ickstand.typepad.com/metamuse/2008/05/behavioral-adve.html" TargetMode="External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bhelsby.com/P2P%20Dating.html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a-ES" dirty="0" smtClean="0"/>
              <a:t>George Danezis</a:t>
            </a:r>
            <a:r>
              <a:rPr lang="ca-ES" baseline="30000" dirty="0" smtClean="0"/>
              <a:t>1</a:t>
            </a:r>
            <a:r>
              <a:rPr lang="ca-ES" dirty="0" smtClean="0"/>
              <a:t>, Markulf Kohlweiss</a:t>
            </a:r>
            <a:r>
              <a:rPr lang="ca-ES" baseline="30000" dirty="0"/>
              <a:t>1</a:t>
            </a:r>
            <a:r>
              <a:rPr lang="ca-ES" dirty="0" smtClean="0"/>
              <a:t>, Ben Livshits</a:t>
            </a:r>
            <a:r>
              <a:rPr lang="ca-ES" baseline="30000" dirty="0"/>
              <a:t>1</a:t>
            </a:r>
            <a:r>
              <a:rPr lang="ca-ES" dirty="0" smtClean="0"/>
              <a:t>, and Alfredo Rial</a:t>
            </a:r>
            <a:r>
              <a:rPr lang="ca-ES" baseline="30000" dirty="0" smtClean="0"/>
              <a:t>2</a:t>
            </a:r>
            <a:endParaRPr lang="en-US" baseline="30000" dirty="0" smtClean="0"/>
          </a:p>
        </p:txBody>
      </p:sp>
      <p:sp>
        <p:nvSpPr>
          <p:cNvPr id="4099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z="3600" dirty="0" smtClean="0"/>
              <a:t>Private Client-Side Profiling with Random Forests and Hidden Markov Models</a:t>
            </a:r>
            <a:endParaRPr lang="en-US" sz="360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990600" y="3810000"/>
            <a:ext cx="7162800" cy="914400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a-ES" baseline="30000" dirty="0" smtClean="0"/>
              <a:t>1</a:t>
            </a:r>
            <a:r>
              <a:rPr lang="ca-ES" dirty="0" smtClean="0"/>
              <a:t>Microsoft Research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a-ES" baseline="30000" dirty="0" smtClean="0"/>
              <a:t>2</a:t>
            </a:r>
            <a:r>
              <a:rPr lang="ca-ES" dirty="0" smtClean="0"/>
              <a:t>KU Leuven ESAT/COSIC – IBBT, Belgium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371600" y="4800600"/>
            <a:ext cx="64770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a-ES" dirty="0" smtClean="0"/>
              <a:t>PETS 2012</a:t>
            </a:r>
          </a:p>
        </p:txBody>
      </p:sp>
      <p:sp>
        <p:nvSpPr>
          <p:cNvPr id="4102" name="Footer Placeholder 10"/>
          <p:cNvSpPr>
            <a:spLocks noGrp="1"/>
          </p:cNvSpPr>
          <p:nvPr>
            <p:ph type="ftr" sz="quarter" idx="16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Private Client-Side Profiling</a:t>
            </a:r>
          </a:p>
        </p:txBody>
      </p:sp>
      <p:sp>
        <p:nvSpPr>
          <p:cNvPr id="4103" name="Date Placeholder 8"/>
          <p:cNvSpPr>
            <a:spLocks noGrp="1"/>
          </p:cNvSpPr>
          <p:nvPr>
            <p:ph type="dt" sz="quarter" idx="17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/>
              <a:t>PETS 2012</a:t>
            </a: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700713"/>
            <a:ext cx="2438400" cy="760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700713"/>
            <a:ext cx="2514600" cy="74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686" name="Picture 6" descr="http://www.doc.ic.ac.uk/cpp/logos/msr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00712"/>
            <a:ext cx="2731293" cy="76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Financial</a:t>
            </a:r>
            <a:r>
              <a:rPr lang="es-ES" dirty="0" smtClean="0"/>
              <a:t> </a:t>
            </a:r>
            <a:r>
              <a:rPr lang="es-ES" dirty="0" err="1" smtClean="0"/>
              <a:t>logs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8194" name="Picture 2" descr="Cyber Cri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95400"/>
            <a:ext cx="4953000" cy="50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866198" y="6339158"/>
            <a:ext cx="324319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http://www.ikeepsafe.org/privacy/arm-yourself-against-online-fraud/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421335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Pay</a:t>
            </a:r>
            <a:r>
              <a:rPr lang="es-ES" dirty="0" smtClean="0"/>
              <a:t>-as-</a:t>
            </a:r>
            <a:r>
              <a:rPr lang="es-ES" dirty="0" err="1" smtClean="0"/>
              <a:t>you</a:t>
            </a:r>
            <a:r>
              <a:rPr lang="es-ES" dirty="0" smtClean="0"/>
              <a:t>-drive </a:t>
            </a:r>
            <a:r>
              <a:rPr lang="es-ES" dirty="0" err="1" smtClean="0"/>
              <a:t>Insurance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9218" name="Picture 2" descr="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06500"/>
            <a:ext cx="7266540" cy="5086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828800" y="6318478"/>
            <a:ext cx="40879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http://www.fenderbender.com/FenderBender/April-2011/Pay-As-You-Drive-Insurance/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163994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err="1" smtClean="0"/>
              <a:t>Bio</a:t>
            </a:r>
            <a:r>
              <a:rPr lang="es-ES" sz="3600" dirty="0" smtClean="0"/>
              <a:t>-medical &amp; </a:t>
            </a:r>
            <a:r>
              <a:rPr lang="es-ES" sz="3600" dirty="0" err="1"/>
              <a:t>G</a:t>
            </a:r>
            <a:r>
              <a:rPr lang="es-ES" sz="3600" dirty="0" err="1" smtClean="0"/>
              <a:t>enetic</a:t>
            </a:r>
            <a:endParaRPr lang="es-E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10244" name="Picture 4" descr="http://www.pattern-expert.com/images/content/BI/SNP/sn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99" y="1219200"/>
            <a:ext cx="7299325" cy="5109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371600" y="6362700"/>
            <a:ext cx="394691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http://www.pattern-expert.com/Bioinformatics/eng/bioinformatics/SNPAnalysis.html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14044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4- </a:t>
            </a:r>
            <a:r>
              <a:rPr lang="es-ES" dirty="0" err="1" smtClean="0"/>
              <a:t>Random</a:t>
            </a:r>
            <a:r>
              <a:rPr lang="es-ES" dirty="0" smtClean="0"/>
              <a:t> </a:t>
            </a:r>
            <a:r>
              <a:rPr lang="es-ES" dirty="0" err="1" smtClean="0"/>
              <a:t>Forests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1026" name="Picture 2" descr="http://www.iis.ee.ic.ac.uk/~tkkim/iccv09_tutorial_files/random_forest_new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2" y="1524000"/>
            <a:ext cx="9075816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6400800"/>
            <a:ext cx="25506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http://www.iis.ee.ic.ac.uk/~tkkim/iccv09_tutorial.html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2287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s-ES" sz="3200" dirty="0" smtClean="0"/>
                  <a:t>Classification </a:t>
                </a:r>
                <a:r>
                  <a:rPr lang="es-ES" sz="3200" dirty="0" err="1" smtClean="0"/>
                  <a:t>algorithm</a:t>
                </a:r>
                <a:r>
                  <a:rPr lang="es-ES" sz="3200" dirty="0" smtClean="0"/>
                  <a:t>: a data </a:t>
                </a:r>
                <a:r>
                  <a:rPr lang="es-ES" sz="3200" dirty="0" err="1" smtClean="0"/>
                  <a:t>item</a:t>
                </a:r>
                <a:r>
                  <a:rPr lang="es-ES" sz="3200" dirty="0" smtClean="0"/>
                  <a:t> </a:t>
                </a:r>
                <a14:m>
                  <m:oMath xmlns:m="http://schemas.openxmlformats.org/officeDocument/2006/math">
                    <m:r>
                      <a:rPr lang="es-ES" sz="3200" b="0" i="1" smtClean="0">
                        <a:latin typeface="Cambria Math"/>
                      </a:rPr>
                      <m:t>𝑢</m:t>
                    </m:r>
                  </m:oMath>
                </a14:m>
                <a:r>
                  <a:rPr lang="es-ES" sz="3200" dirty="0" smtClean="0"/>
                  <a:t> </a:t>
                </a:r>
                <a:r>
                  <a:rPr lang="es-ES" sz="3200" dirty="0" err="1" smtClean="0"/>
                  <a:t>with</a:t>
                </a:r>
                <a:r>
                  <a:rPr lang="es-ES" sz="3200" dirty="0" smtClean="0"/>
                  <a:t> a set of </a:t>
                </a:r>
                <a:r>
                  <a:rPr lang="es-ES" sz="3200" dirty="0" err="1" smtClean="0"/>
                  <a:t>features</a:t>
                </a:r>
                <a:r>
                  <a:rPr lang="es-ES" sz="3200" dirty="0" smtClean="0"/>
                  <a:t> </a:t>
                </a:r>
                <a14:m>
                  <m:oMath xmlns:m="http://schemas.openxmlformats.org/officeDocument/2006/math">
                    <m:r>
                      <a:rPr lang="es-ES" sz="32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s-ES" sz="3200" dirty="0" smtClean="0"/>
                  <a:t> </a:t>
                </a:r>
                <a:r>
                  <a:rPr lang="es-ES" sz="3200" dirty="0" err="1" smtClean="0"/>
                  <a:t>is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classified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into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two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classes</a:t>
                </a:r>
                <a:r>
                  <a:rPr lang="es-ES" sz="32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s-ES" sz="3200" dirty="0" smtClean="0"/>
                  <a:t> </a:t>
                </a:r>
                <a:r>
                  <a:rPr lang="es-ES" sz="3200" dirty="0" err="1" smtClean="0"/>
                  <a:t>or</a:t>
                </a:r>
                <a:r>
                  <a:rPr lang="es-ES" sz="32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. </m:t>
                    </m:r>
                  </m:oMath>
                </a14:m>
                <a:endParaRPr lang="es-ES" sz="3200" dirty="0" smtClean="0"/>
              </a:p>
              <a:p>
                <a:r>
                  <a:rPr lang="es-ES" sz="3200" dirty="0" err="1" smtClean="0"/>
                  <a:t>It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consists</a:t>
                </a:r>
                <a:r>
                  <a:rPr lang="es-ES" sz="3200" dirty="0" smtClean="0"/>
                  <a:t> of a </a:t>
                </a:r>
                <a:r>
                  <a:rPr lang="es-ES" sz="3200" dirty="0" err="1" smtClean="0"/>
                  <a:t>collection</a:t>
                </a:r>
                <a:r>
                  <a:rPr lang="es-ES" sz="3200" dirty="0" smtClean="0"/>
                  <a:t> of </a:t>
                </a:r>
                <a14:m>
                  <m:oMath xmlns:m="http://schemas.openxmlformats.org/officeDocument/2006/math">
                    <m:r>
                      <a:rPr lang="es-ES" sz="3200" b="0" i="1" smtClean="0">
                        <a:latin typeface="Cambria Math"/>
                      </a:rPr>
                      <m:t>𝑡</m:t>
                    </m:r>
                  </m:oMath>
                </a14:m>
                <a:r>
                  <a:rPr lang="es-ES" sz="3200" dirty="0" smtClean="0"/>
                  <a:t> </a:t>
                </a:r>
                <a:r>
                  <a:rPr lang="es-ES" sz="3200" dirty="0" err="1" smtClean="0"/>
                  <a:t>trees</a:t>
                </a:r>
                <a:r>
                  <a:rPr lang="es-ES" sz="3200" dirty="0" smtClean="0"/>
                  <a:t>. </a:t>
                </a:r>
                <a:r>
                  <a:rPr lang="es-ES" sz="3200" dirty="0" err="1" smtClean="0"/>
                  <a:t>Each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tree</a:t>
                </a:r>
                <a:r>
                  <a:rPr lang="es-ES" sz="3200" dirty="0" smtClean="0"/>
                  <a:t>:</a:t>
                </a:r>
              </a:p>
              <a:p>
                <a:pPr lvl="1"/>
                <a:r>
                  <a:rPr lang="es-ES" sz="3200" dirty="0" smtClean="0"/>
                  <a:t>Non-</a:t>
                </a:r>
                <a:r>
                  <a:rPr lang="es-ES" sz="3200" dirty="0" err="1" smtClean="0"/>
                  <a:t>leaf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nodes</a:t>
                </a:r>
                <a:r>
                  <a:rPr lang="es-ES" sz="3200" dirty="0" smtClean="0"/>
                  <a:t>: </a:t>
                </a:r>
                <a14:m>
                  <m:oMath xmlns:m="http://schemas.openxmlformats.org/officeDocument/2006/math">
                    <m:r>
                      <a:rPr lang="es-ES" sz="32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)</m:t>
                    </m:r>
                  </m:oMath>
                </a14:m>
                <a:endParaRPr lang="es-ES" sz="3200" dirty="0" smtClean="0"/>
              </a:p>
              <a:p>
                <a:pPr lvl="1"/>
                <a:r>
                  <a:rPr lang="es-ES" sz="3200" dirty="0" err="1" smtClean="0"/>
                  <a:t>Leaf-nodes</a:t>
                </a:r>
                <a:r>
                  <a:rPr lang="es-ES" sz="3200" dirty="0" smtClean="0"/>
                  <a:t>: </a:t>
                </a:r>
                <a14:m>
                  <m:oMath xmlns:m="http://schemas.openxmlformats.org/officeDocument/2006/math">
                    <m:r>
                      <a:rPr lang="es-ES" sz="3200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b="0" i="1" smtClean="0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0</m:t>
                        </m:r>
                        <m:r>
                          <a:rPr lang="es-ES" sz="3200" b="0" i="1" smtClean="0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s-ES" sz="3200" i="1">
                            <a:latin typeface="Cambria Math"/>
                          </a:rPr>
                        </m:ctrlPr>
                      </m:sSubPr>
                      <m:e>
                        <m:r>
                          <a:rPr lang="es-ES" sz="32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s-ES" sz="3200" b="0" i="1" smtClean="0">
                            <a:latin typeface="Cambria Math"/>
                          </a:rPr>
                          <m:t>1</m:t>
                        </m:r>
                        <m:r>
                          <a:rPr lang="es-ES" sz="3200" i="1">
                            <a:latin typeface="Cambria Math"/>
                          </a:rPr>
                          <m:t>𝑗</m:t>
                        </m:r>
                      </m:sub>
                    </m:sSub>
                    <m:r>
                      <a:rPr lang="es-ES" sz="3200" b="0" i="1" smtClean="0">
                        <a:latin typeface="Cambria Math"/>
                      </a:rPr>
                      <m:t>)</m:t>
                    </m:r>
                  </m:oMath>
                </a14:m>
                <a:endParaRPr lang="es-ES" sz="3200" dirty="0" smtClean="0"/>
              </a:p>
              <a:p>
                <a:r>
                  <a:rPr lang="es-ES" sz="3200" dirty="0" err="1" smtClean="0"/>
                  <a:t>Classification</a:t>
                </a:r>
                <a:r>
                  <a:rPr lang="es-ES" sz="3200" dirty="0" smtClean="0"/>
                  <a:t> </a:t>
                </a:r>
                <a:r>
                  <a:rPr lang="es-ES" sz="3200" dirty="0" err="1" smtClean="0"/>
                  <a:t>result</a:t>
                </a:r>
                <a:r>
                  <a:rPr lang="es-ES" sz="3200" dirty="0" smtClean="0"/>
                  <a:t>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sz="32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s-E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sz="3200" b="0" i="1" smtClean="0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s-ES" sz="3200" b="0" i="1" smtClean="0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es-ES" sz="3200" b="0" i="1" smtClean="0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s-ES" sz="32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sz="3200" b="0" i="1" smtClean="0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s-ES" sz="32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s-ES" sz="3200" b="0" i="1" smtClean="0">
                        <a:latin typeface="Cambria Math"/>
                      </a:rPr>
                      <m:t>=(</m:t>
                    </m:r>
                    <m:nary>
                      <m:naryPr>
                        <m:chr m:val="∑"/>
                        <m:supHide m:val="on"/>
                        <m:ctrlPr>
                          <a:rPr lang="es-ES" sz="3200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s-ES" sz="3200" b="0" i="1" smtClean="0">
                            <a:latin typeface="Cambria Math"/>
                          </a:rPr>
                          <m:t>𝑡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s-ES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sz="3200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s-ES" sz="3200" i="1">
                                <a:latin typeface="Cambria Math"/>
                              </a:rPr>
                              <m:t>0,</m:t>
                            </m:r>
                            <m:r>
                              <a:rPr lang="es-ES" sz="3200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nary>
                    <m:r>
                      <a:rPr lang="es-ES" sz="3200" b="0" i="1" smtClean="0">
                        <a:latin typeface="Cambria Math"/>
                      </a:rPr>
                      <m:t>,</m:t>
                    </m:r>
                    <m:nary>
                      <m:naryPr>
                        <m:chr m:val="∑"/>
                        <m:supHide m:val="on"/>
                        <m:ctrlPr>
                          <a:rPr lang="es-ES" sz="3200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s-ES" sz="3200" i="1">
                            <a:latin typeface="Cambria Math"/>
                          </a:rPr>
                          <m:t>𝑡</m:t>
                        </m:r>
                      </m:sub>
                      <m:sup/>
                      <m:e>
                        <m:sSub>
                          <m:sSubPr>
                            <m:ctrlPr>
                              <a:rPr lang="es-ES" sz="32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s-ES" sz="3200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s-ES" sz="3200" b="0" i="1" smtClean="0">
                                <a:latin typeface="Cambria Math"/>
                              </a:rPr>
                              <m:t>1</m:t>
                            </m:r>
                            <m:r>
                              <a:rPr lang="es-ES" sz="3200" i="1">
                                <a:latin typeface="Cambria Math"/>
                              </a:rPr>
                              <m:t>,</m:t>
                            </m:r>
                            <m:r>
                              <a:rPr lang="es-ES" sz="3200" i="1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e>
                    </m:nary>
                    <m:r>
                      <a:rPr lang="es-ES" sz="3200" b="0" i="1" smtClean="0">
                        <a:latin typeface="Cambria Math"/>
                      </a:rPr>
                      <m:t>)</m:t>
                    </m:r>
                  </m:oMath>
                </a14:m>
                <a:endParaRPr lang="es-ES" sz="3200" dirty="0" smtClean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557" t="-1412" r="-127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Definition</a:t>
            </a:r>
            <a:r>
              <a:rPr lang="es-ES" dirty="0" smtClean="0"/>
              <a:t> of </a:t>
            </a:r>
            <a:r>
              <a:rPr lang="es-ES" dirty="0" err="1"/>
              <a:t>R</a:t>
            </a:r>
            <a:r>
              <a:rPr lang="es-ES" dirty="0" err="1" smtClean="0"/>
              <a:t>andom</a:t>
            </a:r>
            <a:r>
              <a:rPr lang="es-ES" dirty="0" smtClean="0"/>
              <a:t> </a:t>
            </a:r>
            <a:r>
              <a:rPr lang="es-ES" dirty="0" err="1"/>
              <a:t>F</a:t>
            </a:r>
            <a:r>
              <a:rPr lang="es-ES" dirty="0" err="1" smtClean="0"/>
              <a:t>orest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28162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Example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76401"/>
            <a:ext cx="8610600" cy="37489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850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Zero-</a:t>
            </a:r>
            <a:r>
              <a:rPr lang="es-ES" dirty="0" err="1" smtClean="0"/>
              <a:t>Knowledge</a:t>
            </a:r>
            <a:r>
              <a:rPr lang="es-ES" dirty="0" smtClean="0"/>
              <a:t> </a:t>
            </a:r>
            <a:r>
              <a:rPr lang="es-ES" dirty="0" err="1" smtClean="0"/>
              <a:t>Proofs</a:t>
            </a:r>
            <a:r>
              <a:rPr lang="es-ES" dirty="0" smtClean="0"/>
              <a:t> of </a:t>
            </a:r>
            <a:r>
              <a:rPr lang="es-ES" dirty="0" err="1" smtClean="0"/>
              <a:t>Knowledge</a:t>
            </a:r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P-</a:t>
            </a:r>
            <a:r>
              <a:rPr lang="es-ES" dirty="0" err="1" smtClean="0"/>
              <a:t>Signatures</a:t>
            </a:r>
            <a:r>
              <a:rPr lang="es-ES" dirty="0" smtClean="0"/>
              <a:t>: </a:t>
            </a:r>
            <a:r>
              <a:rPr lang="es-ES" dirty="0" err="1" smtClean="0"/>
              <a:t>signature</a:t>
            </a:r>
            <a:r>
              <a:rPr lang="es-ES" dirty="0" smtClean="0"/>
              <a:t> </a:t>
            </a:r>
            <a:r>
              <a:rPr lang="es-ES" dirty="0" err="1" smtClean="0"/>
              <a:t>schemes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 smtClean="0"/>
              <a:t>an</a:t>
            </a:r>
            <a:r>
              <a:rPr lang="es-ES" dirty="0" smtClean="0"/>
              <a:t> </a:t>
            </a:r>
            <a:r>
              <a:rPr lang="es-ES" dirty="0" err="1" smtClean="0"/>
              <a:t>efficient</a:t>
            </a:r>
            <a:r>
              <a:rPr lang="es-ES" dirty="0" smtClean="0"/>
              <a:t> ZKPK of </a:t>
            </a:r>
            <a:r>
              <a:rPr lang="es-ES" dirty="0" err="1" smtClean="0"/>
              <a:t>signature</a:t>
            </a:r>
            <a:r>
              <a:rPr lang="es-ES" dirty="0" smtClean="0"/>
              <a:t> </a:t>
            </a:r>
            <a:r>
              <a:rPr lang="es-ES" dirty="0" err="1" smtClean="0"/>
              <a:t>possession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5- </a:t>
            </a:r>
            <a:r>
              <a:rPr lang="es-ES" dirty="0" err="1" smtClean="0"/>
              <a:t>Our</a:t>
            </a:r>
            <a:r>
              <a:rPr lang="es-ES" dirty="0" smtClean="0"/>
              <a:t> </a:t>
            </a:r>
            <a:r>
              <a:rPr lang="es-ES" dirty="0" err="1" smtClean="0"/>
              <a:t>Protocol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40000"/>
            <a:ext cx="6934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287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LOOKUP</a:t>
            </a:r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r>
              <a:rPr lang="es-ES" dirty="0" smtClean="0"/>
              <a:t>ZKTABLE</a:t>
            </a:r>
          </a:p>
          <a:p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Notation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133600"/>
            <a:ext cx="7917724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939608"/>
            <a:ext cx="4742785" cy="651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860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  <a:p>
            <a:r>
              <a:rPr lang="es-ES" dirty="0" smtClean="0"/>
              <a:t>A </a:t>
            </a:r>
            <a:r>
              <a:rPr lang="es-ES" dirty="0" err="1" smtClean="0"/>
              <a:t>sends</a:t>
            </a:r>
            <a:r>
              <a:rPr lang="es-ES" dirty="0" smtClean="0"/>
              <a:t> </a:t>
            </a:r>
            <a:r>
              <a:rPr lang="es-ES" dirty="0" err="1" smtClean="0"/>
              <a:t>Prover</a:t>
            </a:r>
            <a:r>
              <a:rPr lang="es-ES" dirty="0" smtClean="0"/>
              <a:t> </a:t>
            </a:r>
            <a:r>
              <a:rPr lang="es-ES" dirty="0" err="1" smtClean="0"/>
              <a:t>his</a:t>
            </a:r>
            <a:r>
              <a:rPr lang="es-ES" dirty="0" smtClean="0"/>
              <a:t> </a:t>
            </a:r>
            <a:r>
              <a:rPr lang="es-ES" dirty="0" err="1" smtClean="0"/>
              <a:t>certified</a:t>
            </a:r>
            <a:r>
              <a:rPr lang="es-ES" dirty="0" smtClean="0"/>
              <a:t> </a:t>
            </a:r>
            <a:r>
              <a:rPr lang="es-ES" dirty="0" err="1" smtClean="0"/>
              <a:t>features</a:t>
            </a:r>
            <a:r>
              <a:rPr lang="es-ES" dirty="0" smtClean="0"/>
              <a:t>: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Phase</a:t>
            </a:r>
            <a:r>
              <a:rPr lang="es-ES" dirty="0" smtClean="0"/>
              <a:t> 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95400"/>
            <a:ext cx="4866129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181600"/>
            <a:ext cx="5764427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093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A’ </a:t>
            </a:r>
            <a:r>
              <a:rPr lang="es-ES" dirty="0" err="1" smtClean="0"/>
              <a:t>sends</a:t>
            </a:r>
            <a:r>
              <a:rPr lang="es-ES" dirty="0" smtClean="0"/>
              <a:t> </a:t>
            </a:r>
            <a:r>
              <a:rPr lang="es-ES" dirty="0" err="1" smtClean="0"/>
              <a:t>Prover</a:t>
            </a:r>
            <a:r>
              <a:rPr lang="es-ES" dirty="0" smtClean="0"/>
              <a:t> a </a:t>
            </a:r>
            <a:r>
              <a:rPr lang="es-ES" dirty="0" err="1" smtClean="0"/>
              <a:t>certified</a:t>
            </a:r>
            <a:r>
              <a:rPr lang="es-ES" dirty="0" smtClean="0"/>
              <a:t> </a:t>
            </a:r>
            <a:r>
              <a:rPr lang="es-ES" dirty="0" err="1" smtClean="0"/>
              <a:t>random</a:t>
            </a:r>
            <a:r>
              <a:rPr lang="es-ES" dirty="0" smtClean="0"/>
              <a:t> </a:t>
            </a:r>
            <a:r>
              <a:rPr lang="es-ES" dirty="0" err="1" smtClean="0"/>
              <a:t>forest</a:t>
            </a:r>
            <a:r>
              <a:rPr lang="es-ES" dirty="0" smtClean="0"/>
              <a:t>:</a:t>
            </a:r>
          </a:p>
          <a:p>
            <a:r>
              <a:rPr lang="es-ES" dirty="0" err="1" smtClean="0"/>
              <a:t>Branches</a:t>
            </a:r>
            <a:r>
              <a:rPr lang="es-ES" dirty="0" smtClean="0"/>
              <a:t>:</a:t>
            </a:r>
          </a:p>
          <a:p>
            <a:pPr lvl="1"/>
            <a:endParaRPr lang="es-ES" dirty="0" smtClean="0"/>
          </a:p>
          <a:p>
            <a:pPr lvl="1"/>
            <a:endParaRPr lang="es-ES" dirty="0"/>
          </a:p>
          <a:p>
            <a:pPr lvl="1"/>
            <a:r>
              <a:rPr lang="es-ES" dirty="0" err="1" smtClean="0"/>
              <a:t>Left</a:t>
            </a:r>
            <a:r>
              <a:rPr lang="es-ES" dirty="0" smtClean="0"/>
              <a:t> </a:t>
            </a:r>
            <a:r>
              <a:rPr lang="es-ES" dirty="0" err="1" smtClean="0"/>
              <a:t>Branches</a:t>
            </a:r>
            <a:r>
              <a:rPr lang="es-ES" dirty="0" smtClean="0"/>
              <a:t>:</a:t>
            </a:r>
          </a:p>
          <a:p>
            <a:pPr lvl="1"/>
            <a:r>
              <a:rPr lang="es-ES" dirty="0" err="1" smtClean="0"/>
              <a:t>Right</a:t>
            </a:r>
            <a:r>
              <a:rPr lang="es-ES" dirty="0" smtClean="0"/>
              <a:t> </a:t>
            </a:r>
            <a:r>
              <a:rPr lang="es-ES" dirty="0" err="1" smtClean="0"/>
              <a:t>Branches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r>
              <a:rPr lang="es-ES" dirty="0" err="1" smtClean="0"/>
              <a:t>Leaf</a:t>
            </a:r>
            <a:r>
              <a:rPr lang="es-ES" dirty="0" smtClean="0"/>
              <a:t> </a:t>
            </a:r>
            <a:r>
              <a:rPr lang="es-ES" dirty="0" err="1" smtClean="0"/>
              <a:t>nodes</a:t>
            </a:r>
            <a:r>
              <a:rPr lang="es-ES" dirty="0" smtClean="0"/>
              <a:t>:</a:t>
            </a:r>
          </a:p>
          <a:p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Phase</a:t>
            </a:r>
            <a:r>
              <a:rPr lang="es-ES" dirty="0" smtClean="0"/>
              <a:t> 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590800"/>
            <a:ext cx="593187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4" y="3800475"/>
            <a:ext cx="31527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5" y="3321050"/>
            <a:ext cx="3552825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562600"/>
            <a:ext cx="469652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40999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Introduction</a:t>
            </a:r>
          </a:p>
          <a:p>
            <a:r>
              <a:rPr lang="en-GB" dirty="0"/>
              <a:t>System </a:t>
            </a:r>
            <a:r>
              <a:rPr lang="en-GB" dirty="0" smtClean="0"/>
              <a:t>Overview</a:t>
            </a:r>
          </a:p>
          <a:p>
            <a:r>
              <a:rPr lang="en-GB" dirty="0" smtClean="0"/>
              <a:t>Applications</a:t>
            </a:r>
          </a:p>
          <a:p>
            <a:r>
              <a:rPr lang="en-GB" dirty="0" smtClean="0"/>
              <a:t>Random Forests</a:t>
            </a:r>
            <a:endParaRPr lang="en-GB" dirty="0"/>
          </a:p>
          <a:p>
            <a:r>
              <a:rPr lang="en-GB" dirty="0" smtClean="0"/>
              <a:t>Our Protocol</a:t>
            </a:r>
            <a:endParaRPr lang="en-GB" dirty="0"/>
          </a:p>
          <a:p>
            <a:r>
              <a:rPr lang="en-GB" dirty="0" smtClean="0"/>
              <a:t>Conclusion</a:t>
            </a:r>
          </a:p>
          <a:p>
            <a:endParaRPr lang="en-GB" dirty="0" smtClean="0"/>
          </a:p>
        </p:txBody>
      </p:sp>
      <p:sp>
        <p:nvSpPr>
          <p:cNvPr id="512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Index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3843535-A5DD-496C-8031-FC6F5182398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Private Client-Side Profiling</a:t>
            </a:r>
          </a:p>
        </p:txBody>
      </p:sp>
      <p:pic>
        <p:nvPicPr>
          <p:cNvPr id="4098" name="Picture 2" descr="Find out who your best customers are and how to find more of them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9" y="1447800"/>
            <a:ext cx="5108863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038600" y="6172200"/>
            <a:ext cx="44005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http://www.dmrdirect.com/direct-mail/customer-profiling/gain-valuable-marketing-intelligence/</a:t>
            </a:r>
            <a:endParaRPr lang="es-E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Prover</a:t>
            </a:r>
            <a:r>
              <a:rPr lang="es-ES" dirty="0" smtClean="0"/>
              <a:t> computes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 ZKPK: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Phase</a:t>
            </a:r>
            <a:r>
              <a:rPr lang="es-ES" dirty="0" smtClean="0"/>
              <a:t> 3 – </a:t>
            </a:r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Resolution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855839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179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Prover</a:t>
            </a:r>
            <a:r>
              <a:rPr lang="es-ES" dirty="0" smtClean="0"/>
              <a:t> </a:t>
            </a:r>
            <a:r>
              <a:rPr lang="es-ES" dirty="0" err="1" smtClean="0"/>
              <a:t>repeats</a:t>
            </a:r>
            <a:r>
              <a:rPr lang="es-ES" dirty="0" smtClean="0"/>
              <a:t> </a:t>
            </a:r>
            <a:r>
              <a:rPr lang="es-ES" dirty="0" err="1" smtClean="0"/>
              <a:t>tree</a:t>
            </a:r>
            <a:r>
              <a:rPr lang="es-ES" dirty="0" smtClean="0"/>
              <a:t> </a:t>
            </a:r>
            <a:r>
              <a:rPr lang="es-ES" dirty="0" err="1" smtClean="0"/>
              <a:t>resolution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trees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Phase</a:t>
            </a:r>
            <a:r>
              <a:rPr lang="es-ES" dirty="0" smtClean="0"/>
              <a:t> 3 – </a:t>
            </a:r>
            <a:r>
              <a:rPr lang="es-ES" dirty="0" err="1" smtClean="0"/>
              <a:t>Forest</a:t>
            </a:r>
            <a:r>
              <a:rPr lang="es-ES" dirty="0" smtClean="0"/>
              <a:t> </a:t>
            </a:r>
            <a:r>
              <a:rPr lang="es-ES" dirty="0" err="1" smtClean="0"/>
              <a:t>Resolution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81200"/>
            <a:ext cx="8580979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040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3200" dirty="0" smtClean="0"/>
              <a:t>P-</a:t>
            </a:r>
            <a:r>
              <a:rPr lang="es-ES" sz="3200" dirty="0" err="1" smtClean="0"/>
              <a:t>signature</a:t>
            </a:r>
            <a:r>
              <a:rPr lang="es-ES" sz="3200" dirty="0" smtClean="0"/>
              <a:t> </a:t>
            </a:r>
            <a:r>
              <a:rPr lang="es-ES" sz="3200" dirty="0" err="1" smtClean="0"/>
              <a:t>scheme</a:t>
            </a:r>
            <a:r>
              <a:rPr lang="es-ES" sz="3200" dirty="0" smtClean="0"/>
              <a:t> </a:t>
            </a:r>
            <a:r>
              <a:rPr lang="es-ES" sz="3200" dirty="0" err="1" smtClean="0"/>
              <a:t>by</a:t>
            </a:r>
            <a:r>
              <a:rPr lang="es-ES" sz="3200" dirty="0" smtClean="0"/>
              <a:t> Au et al. [SCN 2006]</a:t>
            </a:r>
          </a:p>
          <a:p>
            <a:r>
              <a:rPr lang="es-ES" sz="3200" dirty="0" err="1" smtClean="0"/>
              <a:t>Hidden</a:t>
            </a:r>
            <a:r>
              <a:rPr lang="es-ES" sz="3200" dirty="0" smtClean="0"/>
              <a:t> </a:t>
            </a:r>
            <a:r>
              <a:rPr lang="es-ES" sz="3200" dirty="0" err="1" smtClean="0"/>
              <a:t>range</a:t>
            </a:r>
            <a:r>
              <a:rPr lang="es-ES" sz="3200" dirty="0" smtClean="0"/>
              <a:t> </a:t>
            </a:r>
            <a:r>
              <a:rPr lang="es-ES" sz="3200" dirty="0" err="1" smtClean="0"/>
              <a:t>proof</a:t>
            </a:r>
            <a:r>
              <a:rPr lang="es-ES" sz="3200" dirty="0" smtClean="0"/>
              <a:t> </a:t>
            </a:r>
            <a:r>
              <a:rPr lang="es-ES" sz="3200" dirty="0" err="1" smtClean="0"/>
              <a:t>based</a:t>
            </a:r>
            <a:r>
              <a:rPr lang="es-ES" sz="3200" dirty="0" smtClean="0"/>
              <a:t> </a:t>
            </a:r>
            <a:r>
              <a:rPr lang="es-ES" sz="3200" dirty="0" err="1" smtClean="0"/>
              <a:t>on</a:t>
            </a:r>
            <a:r>
              <a:rPr lang="es-ES" sz="3200" dirty="0" smtClean="0"/>
              <a:t> </a:t>
            </a:r>
            <a:r>
              <a:rPr lang="es-ES" sz="3200" dirty="0" err="1" smtClean="0"/>
              <a:t>Camenisch</a:t>
            </a:r>
            <a:r>
              <a:rPr lang="es-ES" sz="3200" dirty="0" smtClean="0"/>
              <a:t> et al. [</a:t>
            </a:r>
            <a:r>
              <a:rPr lang="es-ES" sz="3200" dirty="0" err="1" smtClean="0"/>
              <a:t>Asiacrypt</a:t>
            </a:r>
            <a:r>
              <a:rPr lang="es-ES" sz="3200" dirty="0" smtClean="0"/>
              <a:t> 2008]</a:t>
            </a:r>
          </a:p>
          <a:p>
            <a:r>
              <a:rPr lang="es-ES" sz="3200" dirty="0" err="1" smtClean="0"/>
              <a:t>Random</a:t>
            </a:r>
            <a:r>
              <a:rPr lang="es-ES" sz="3200" dirty="0" smtClean="0"/>
              <a:t> </a:t>
            </a:r>
            <a:r>
              <a:rPr lang="es-ES" sz="3200" dirty="0" err="1" smtClean="0"/>
              <a:t>forest</a:t>
            </a:r>
            <a:r>
              <a:rPr lang="es-ES" sz="3200" dirty="0" smtClean="0"/>
              <a:t> </a:t>
            </a:r>
            <a:r>
              <a:rPr lang="es-ES" sz="3200" dirty="0" err="1" smtClean="0"/>
              <a:t>parameters</a:t>
            </a:r>
            <a:r>
              <a:rPr lang="es-ES" sz="3200" dirty="0" smtClean="0"/>
              <a:t>:</a:t>
            </a:r>
          </a:p>
          <a:p>
            <a:pPr lvl="1"/>
            <a:r>
              <a:rPr lang="es-ES" sz="3200" dirty="0" err="1" smtClean="0"/>
              <a:t>Number</a:t>
            </a:r>
            <a:r>
              <a:rPr lang="es-ES" sz="3200" dirty="0" smtClean="0"/>
              <a:t> of </a:t>
            </a:r>
            <a:r>
              <a:rPr lang="es-ES" sz="3200" dirty="0" err="1" smtClean="0"/>
              <a:t>trees</a:t>
            </a:r>
            <a:r>
              <a:rPr lang="es-ES" sz="3200" dirty="0" smtClean="0"/>
              <a:t>: t = 50</a:t>
            </a:r>
          </a:p>
          <a:p>
            <a:pPr lvl="1"/>
            <a:r>
              <a:rPr lang="es-ES" sz="3200" dirty="0" err="1" smtClean="0"/>
              <a:t>Depth</a:t>
            </a:r>
            <a:r>
              <a:rPr lang="es-ES" sz="3200" dirty="0" smtClean="0"/>
              <a:t>: D = 10</a:t>
            </a:r>
          </a:p>
          <a:p>
            <a:pPr lvl="1"/>
            <a:r>
              <a:rPr lang="es-ES" sz="3200" dirty="0" err="1" smtClean="0"/>
              <a:t>Number</a:t>
            </a:r>
            <a:r>
              <a:rPr lang="es-ES" sz="3200" dirty="0" smtClean="0"/>
              <a:t> of </a:t>
            </a:r>
            <a:r>
              <a:rPr lang="es-ES" sz="3200" dirty="0" err="1" smtClean="0"/>
              <a:t>features</a:t>
            </a:r>
            <a:r>
              <a:rPr lang="es-ES" sz="3200" dirty="0" smtClean="0"/>
              <a:t>: M = 100</a:t>
            </a:r>
          </a:p>
          <a:p>
            <a:pPr lvl="1"/>
            <a:r>
              <a:rPr lang="es-ES" sz="3200" dirty="0" err="1" smtClean="0"/>
              <a:t>Average</a:t>
            </a:r>
            <a:r>
              <a:rPr lang="es-ES" sz="3200" dirty="0" smtClean="0"/>
              <a:t> </a:t>
            </a:r>
            <a:r>
              <a:rPr lang="es-ES" sz="3200" dirty="0" err="1" smtClean="0"/>
              <a:t>number</a:t>
            </a:r>
            <a:r>
              <a:rPr lang="es-ES" sz="3200" dirty="0" smtClean="0"/>
              <a:t> of </a:t>
            </a:r>
            <a:r>
              <a:rPr lang="es-ES" sz="3200" dirty="0" err="1" smtClean="0"/>
              <a:t>feature</a:t>
            </a:r>
            <a:r>
              <a:rPr lang="es-ES" sz="3200" dirty="0" smtClean="0"/>
              <a:t> </a:t>
            </a:r>
            <a:r>
              <a:rPr lang="es-ES" sz="3200" dirty="0" err="1" smtClean="0"/>
              <a:t>values</a:t>
            </a:r>
            <a:r>
              <a:rPr lang="es-ES" sz="3200" dirty="0" smtClean="0"/>
              <a:t>: K = 100</a:t>
            </a:r>
            <a:endParaRPr lang="es-E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Instantiation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41747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181600"/>
          </a:xfrm>
        </p:spPr>
        <p:txBody>
          <a:bodyPr/>
          <a:lstStyle/>
          <a:p>
            <a:r>
              <a:rPr lang="es-ES" dirty="0" smtClean="0"/>
              <a:t>F</a:t>
            </a:r>
            <a:r>
              <a:rPr lang="es-ES" baseline="-25000" dirty="0" smtClean="0"/>
              <a:t>u</a:t>
            </a:r>
            <a:r>
              <a:rPr lang="es-ES" dirty="0" smtClean="0"/>
              <a:t> = </a:t>
            </a:r>
            <a:r>
              <a:rPr lang="es-ES" dirty="0" err="1" smtClean="0"/>
              <a:t>Table</a:t>
            </a:r>
            <a:r>
              <a:rPr lang="es-ES" dirty="0" smtClean="0"/>
              <a:t> of </a:t>
            </a:r>
            <a:r>
              <a:rPr lang="es-ES" dirty="0" err="1" smtClean="0"/>
              <a:t>certified</a:t>
            </a:r>
            <a:r>
              <a:rPr lang="es-ES" dirty="0" smtClean="0"/>
              <a:t> </a:t>
            </a:r>
            <a:r>
              <a:rPr lang="es-ES" dirty="0" err="1" smtClean="0"/>
              <a:t>user</a:t>
            </a:r>
            <a:r>
              <a:rPr lang="es-ES" dirty="0" smtClean="0"/>
              <a:t> </a:t>
            </a:r>
            <a:r>
              <a:rPr lang="es-ES" dirty="0" err="1" smtClean="0"/>
              <a:t>features</a:t>
            </a:r>
            <a:endParaRPr lang="es-ES" dirty="0" smtClean="0"/>
          </a:p>
          <a:p>
            <a:r>
              <a:rPr lang="es-ES" dirty="0" err="1" smtClean="0"/>
              <a:t>B</a:t>
            </a:r>
            <a:r>
              <a:rPr lang="es-ES" baseline="-25000" dirty="0" err="1" smtClean="0"/>
              <a:t>t</a:t>
            </a:r>
            <a:r>
              <a:rPr lang="es-ES" dirty="0" smtClean="0"/>
              <a:t> </a:t>
            </a:r>
            <a:r>
              <a:rPr lang="es-ES" dirty="0"/>
              <a:t>= </a:t>
            </a:r>
            <a:r>
              <a:rPr lang="es-ES" dirty="0" err="1"/>
              <a:t>Table</a:t>
            </a:r>
            <a:r>
              <a:rPr lang="es-ES" dirty="0"/>
              <a:t> of </a:t>
            </a:r>
            <a:r>
              <a:rPr lang="es-ES" dirty="0" err="1" smtClean="0"/>
              <a:t>branches</a:t>
            </a:r>
            <a:r>
              <a:rPr lang="es-ES" dirty="0" smtClean="0"/>
              <a:t> of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trees</a:t>
            </a:r>
            <a:endParaRPr lang="es-ES" dirty="0" smtClean="0"/>
          </a:p>
          <a:p>
            <a:r>
              <a:rPr lang="es-ES" dirty="0" err="1" smtClean="0"/>
              <a:t>L</a:t>
            </a:r>
            <a:r>
              <a:rPr lang="es-ES" baseline="-25000" dirty="0" err="1" smtClean="0"/>
              <a:t>t</a:t>
            </a:r>
            <a:r>
              <a:rPr lang="es-ES" dirty="0" smtClean="0"/>
              <a:t> </a:t>
            </a:r>
            <a:r>
              <a:rPr lang="es-ES" dirty="0"/>
              <a:t>= </a:t>
            </a:r>
            <a:r>
              <a:rPr lang="es-ES" dirty="0" err="1"/>
              <a:t>Table</a:t>
            </a:r>
            <a:r>
              <a:rPr lang="es-ES" dirty="0"/>
              <a:t> of </a:t>
            </a:r>
            <a:r>
              <a:rPr lang="es-ES" dirty="0" err="1" smtClean="0"/>
              <a:t>leaf</a:t>
            </a:r>
            <a:r>
              <a:rPr lang="es-ES" dirty="0" smtClean="0"/>
              <a:t> </a:t>
            </a:r>
            <a:r>
              <a:rPr lang="es-ES" dirty="0" err="1" smtClean="0"/>
              <a:t>nodes</a:t>
            </a:r>
            <a:r>
              <a:rPr lang="es-ES" dirty="0" smtClean="0"/>
              <a:t> of </a:t>
            </a:r>
            <a:r>
              <a:rPr lang="es-ES" dirty="0" err="1" smtClean="0"/>
              <a:t>all</a:t>
            </a:r>
            <a:r>
              <a:rPr lang="es-ES" dirty="0" smtClean="0"/>
              <a:t> </a:t>
            </a:r>
            <a:r>
              <a:rPr lang="es-ES" dirty="0" err="1" smtClean="0"/>
              <a:t>trees</a:t>
            </a:r>
            <a:endParaRPr lang="es-ES" dirty="0"/>
          </a:p>
          <a:p>
            <a:r>
              <a:rPr lang="es-ES" dirty="0" err="1" smtClean="0"/>
              <a:t>V</a:t>
            </a:r>
            <a:r>
              <a:rPr lang="es-ES" baseline="-25000" dirty="0" err="1" smtClean="0"/>
              <a:t>t</a:t>
            </a:r>
            <a:r>
              <a:rPr lang="es-ES" dirty="0" smtClean="0"/>
              <a:t> </a:t>
            </a:r>
            <a:r>
              <a:rPr lang="es-ES" dirty="0"/>
              <a:t>= </a:t>
            </a:r>
            <a:r>
              <a:rPr lang="es-ES" dirty="0" err="1"/>
              <a:t>Table</a:t>
            </a:r>
            <a:r>
              <a:rPr lang="es-ES" dirty="0"/>
              <a:t> </a:t>
            </a:r>
            <a:r>
              <a:rPr lang="es-ES" dirty="0" smtClean="0"/>
              <a:t>of </a:t>
            </a:r>
            <a:r>
              <a:rPr lang="es-ES" dirty="0" err="1" smtClean="0"/>
              <a:t>signatures</a:t>
            </a:r>
            <a:r>
              <a:rPr lang="es-ES" dirty="0" smtClean="0"/>
              <a:t> </a:t>
            </a:r>
            <a:r>
              <a:rPr lang="es-ES" dirty="0" err="1" smtClean="0"/>
              <a:t>for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hidden</a:t>
            </a:r>
            <a:r>
              <a:rPr lang="es-ES" dirty="0" smtClean="0"/>
              <a:t> </a:t>
            </a:r>
            <a:r>
              <a:rPr lang="es-ES" dirty="0" err="1" smtClean="0"/>
              <a:t>range</a:t>
            </a:r>
            <a:r>
              <a:rPr lang="es-ES" dirty="0" smtClean="0"/>
              <a:t> </a:t>
            </a:r>
            <a:r>
              <a:rPr lang="es-ES" dirty="0" err="1" smtClean="0"/>
              <a:t>proof</a:t>
            </a:r>
            <a:endParaRPr lang="es-ES" dirty="0" smtClean="0"/>
          </a:p>
          <a:p>
            <a:r>
              <a:rPr lang="es-ES" dirty="0" smtClean="0"/>
              <a:t>P</a:t>
            </a:r>
            <a:r>
              <a:rPr lang="es-ES" baseline="-25000" dirty="0" smtClean="0"/>
              <a:t>t</a:t>
            </a:r>
            <a:r>
              <a:rPr lang="es-ES" dirty="0" smtClean="0"/>
              <a:t> </a:t>
            </a:r>
            <a:r>
              <a:rPr lang="es-ES" dirty="0"/>
              <a:t>= </a:t>
            </a:r>
            <a:r>
              <a:rPr lang="es-ES" dirty="0" err="1" smtClean="0"/>
              <a:t>Proof</a:t>
            </a:r>
            <a:r>
              <a:rPr lang="es-ES" dirty="0" smtClean="0"/>
              <a:t> of </a:t>
            </a:r>
            <a:r>
              <a:rPr lang="es-ES" dirty="0" err="1" smtClean="0"/>
              <a:t>random</a:t>
            </a:r>
            <a:r>
              <a:rPr lang="es-ES" dirty="0" smtClean="0"/>
              <a:t> </a:t>
            </a:r>
            <a:r>
              <a:rPr lang="es-ES" dirty="0" err="1" smtClean="0"/>
              <a:t>forest</a:t>
            </a:r>
            <a:r>
              <a:rPr lang="es-ES" dirty="0" smtClean="0"/>
              <a:t> </a:t>
            </a:r>
            <a:r>
              <a:rPr lang="es-ES" dirty="0" err="1" smtClean="0"/>
              <a:t>resolution</a:t>
            </a:r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Efficiency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9144000" cy="2693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60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Private</a:t>
            </a:r>
            <a:r>
              <a:rPr lang="es-ES" dirty="0" smtClean="0"/>
              <a:t> </a:t>
            </a:r>
            <a:r>
              <a:rPr lang="es-ES" dirty="0" err="1" smtClean="0"/>
              <a:t>Client-Side</a:t>
            </a:r>
            <a:r>
              <a:rPr lang="es-ES" dirty="0" smtClean="0"/>
              <a:t> </a:t>
            </a:r>
            <a:r>
              <a:rPr lang="es-ES" dirty="0" err="1" smtClean="0"/>
              <a:t>Profiling</a:t>
            </a:r>
            <a:r>
              <a:rPr lang="es-ES" dirty="0" smtClean="0"/>
              <a:t>:</a:t>
            </a:r>
          </a:p>
          <a:p>
            <a:pPr lvl="1"/>
            <a:r>
              <a:rPr lang="es-ES" dirty="0" err="1" smtClean="0"/>
              <a:t>Classification</a:t>
            </a:r>
            <a:r>
              <a:rPr lang="es-ES" dirty="0" smtClean="0"/>
              <a:t>: </a:t>
            </a:r>
            <a:r>
              <a:rPr lang="es-ES" dirty="0" err="1" smtClean="0"/>
              <a:t>Random</a:t>
            </a:r>
            <a:r>
              <a:rPr lang="es-ES" dirty="0" smtClean="0"/>
              <a:t> </a:t>
            </a:r>
            <a:r>
              <a:rPr lang="es-ES" dirty="0" err="1" smtClean="0"/>
              <a:t>Forests</a:t>
            </a:r>
            <a:endParaRPr lang="es-ES" dirty="0" smtClean="0"/>
          </a:p>
          <a:p>
            <a:pPr lvl="1"/>
            <a:r>
              <a:rPr lang="es-ES" dirty="0" err="1" smtClean="0"/>
              <a:t>Pattern</a:t>
            </a:r>
            <a:r>
              <a:rPr lang="es-ES" dirty="0" smtClean="0"/>
              <a:t> </a:t>
            </a:r>
            <a:r>
              <a:rPr lang="es-ES" dirty="0" err="1" smtClean="0"/>
              <a:t>Recognition</a:t>
            </a:r>
            <a:r>
              <a:rPr lang="es-ES" dirty="0" smtClean="0"/>
              <a:t>: </a:t>
            </a:r>
            <a:r>
              <a:rPr lang="es-ES" dirty="0" err="1" smtClean="0"/>
              <a:t>Hidden</a:t>
            </a:r>
            <a:r>
              <a:rPr lang="es-ES" dirty="0" smtClean="0"/>
              <a:t> </a:t>
            </a:r>
            <a:r>
              <a:rPr lang="es-ES" dirty="0" err="1" smtClean="0"/>
              <a:t>Markov</a:t>
            </a:r>
            <a:r>
              <a:rPr lang="es-ES" dirty="0" smtClean="0"/>
              <a:t> </a:t>
            </a:r>
            <a:r>
              <a:rPr lang="es-ES" dirty="0" err="1" smtClean="0"/>
              <a:t>Models</a:t>
            </a:r>
            <a:endParaRPr lang="es-ES" dirty="0"/>
          </a:p>
          <a:p>
            <a:pPr lvl="1"/>
            <a:endParaRPr lang="es-ES" dirty="0" smtClean="0"/>
          </a:p>
          <a:p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mere</a:t>
            </a:r>
            <a:r>
              <a:rPr lang="es-ES" dirty="0" smtClean="0"/>
              <a:t> </a:t>
            </a:r>
            <a:r>
              <a:rPr lang="es-ES" dirty="0" err="1" smtClean="0"/>
              <a:t>act</a:t>
            </a:r>
            <a:r>
              <a:rPr lang="es-ES" dirty="0" smtClean="0"/>
              <a:t> of </a:t>
            </a:r>
            <a:r>
              <a:rPr lang="es-ES" dirty="0" err="1" smtClean="0"/>
              <a:t>profiling</a:t>
            </a:r>
            <a:r>
              <a:rPr lang="es-ES" dirty="0" smtClean="0"/>
              <a:t> </a:t>
            </a:r>
            <a:r>
              <a:rPr lang="es-ES" dirty="0" err="1" smtClean="0"/>
              <a:t>may</a:t>
            </a:r>
            <a:r>
              <a:rPr lang="es-ES" dirty="0" smtClean="0"/>
              <a:t> </a:t>
            </a:r>
            <a:r>
              <a:rPr lang="es-ES" dirty="0" err="1" smtClean="0"/>
              <a:t>violate</a:t>
            </a:r>
            <a:r>
              <a:rPr lang="es-ES" dirty="0" smtClean="0"/>
              <a:t> </a:t>
            </a:r>
            <a:r>
              <a:rPr lang="es-ES" dirty="0" err="1" smtClean="0"/>
              <a:t>privacy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Conclusion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762000" y="3962400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“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We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do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not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see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the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power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which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is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in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speech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because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</a:p>
          <a:p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we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forget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that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all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speech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is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a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classification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, and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that</a:t>
            </a:r>
            <a:endParaRPr lang="es-ES" sz="3600" i="1" dirty="0" smtClean="0">
              <a:latin typeface="French Script MT" pitchFamily="66" charset="0"/>
              <a:ea typeface="Batang" pitchFamily="18" charset="-127"/>
              <a:cs typeface="Arabic Typesetting" pitchFamily="66" charset="-78"/>
            </a:endParaRPr>
          </a:p>
          <a:p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All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classifications</a:t>
            </a:r>
            <a:r>
              <a:rPr lang="es-ES" sz="3600" i="1" dirty="0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 are </a:t>
            </a:r>
            <a:r>
              <a:rPr lang="es-ES" sz="3600" i="1" dirty="0" err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oppressive</a:t>
            </a:r>
            <a:r>
              <a:rPr lang="es-ES" sz="3600" i="1" smtClean="0">
                <a:latin typeface="French Script MT" pitchFamily="66" charset="0"/>
                <a:ea typeface="Batang" pitchFamily="18" charset="-127"/>
                <a:cs typeface="Arabic Typesetting" pitchFamily="66" charset="-78"/>
              </a:rPr>
              <a:t>”</a:t>
            </a:r>
            <a:endParaRPr lang="es-ES" sz="3600" i="1" dirty="0" smtClean="0">
              <a:latin typeface="French Script MT" pitchFamily="66" charset="0"/>
              <a:ea typeface="Batang" pitchFamily="18" charset="-127"/>
              <a:cs typeface="Arabic Typesetting" pitchFamily="66" charset="-78"/>
            </a:endParaRPr>
          </a:p>
          <a:p>
            <a:pPr algn="r"/>
            <a:r>
              <a:rPr lang="es-ES" dirty="0" err="1" smtClean="0"/>
              <a:t>Roland</a:t>
            </a:r>
            <a:r>
              <a:rPr lang="es-ES" dirty="0" smtClean="0"/>
              <a:t> </a:t>
            </a:r>
            <a:r>
              <a:rPr lang="es-ES" dirty="0" err="1" smtClean="0"/>
              <a:t>Barthes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2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err="1" smtClean="0"/>
              <a:t>Comparison</a:t>
            </a:r>
            <a:r>
              <a:rPr lang="es-ES" sz="4000" dirty="0" smtClean="0"/>
              <a:t> Shopping</a:t>
            </a:r>
            <a:endParaRPr lang="es-E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6146" name="Picture 2" descr="http://i.ytimg.com/vi/QhquhQj9moI/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19200"/>
            <a:ext cx="6934200" cy="5200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447800" y="6419852"/>
            <a:ext cx="42530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http://article.wn.com/view/2012/04/19/Life_insurance_cos_new_biz_premiums_down_92/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428530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 – 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9C984E-F8A4-453D-AE80-76CFA96FD02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/>
              <a:t>Private Client-Side Profiling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s-ES" dirty="0" smtClean="0"/>
          </a:p>
          <a:p>
            <a:pPr marL="457200" lvl="1" indent="0">
              <a:buNone/>
            </a:pPr>
            <a:endParaRPr lang="es-ES" dirty="0" smtClean="0"/>
          </a:p>
          <a:p>
            <a:pPr lvl="1"/>
            <a:endParaRPr lang="es-ES" dirty="0"/>
          </a:p>
        </p:txBody>
      </p:sp>
      <p:pic>
        <p:nvPicPr>
          <p:cNvPr id="2052" name="Picture 4" descr="http://blog.maia-intelligence.com/wp-content/uploads/2009/10/customer-profilin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1219200"/>
            <a:ext cx="9144000" cy="529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04800" y="6405374"/>
            <a:ext cx="349807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http://blog.maia-intelligence.com/2009/10/05/customer-analytics-in-retail/</a:t>
            </a:r>
            <a:endParaRPr lang="es-ES" sz="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Client</a:t>
            </a:r>
            <a:r>
              <a:rPr lang="es-ES" dirty="0"/>
              <a:t> </a:t>
            </a:r>
            <a:r>
              <a:rPr lang="es-ES" dirty="0" err="1"/>
              <a:t>Profiling</a:t>
            </a:r>
            <a:r>
              <a:rPr lang="es-ES" dirty="0"/>
              <a:t> -&gt; </a:t>
            </a:r>
            <a:r>
              <a:rPr lang="es-ES" dirty="0" err="1"/>
              <a:t>Deliver</a:t>
            </a:r>
            <a:r>
              <a:rPr lang="es-ES" dirty="0"/>
              <a:t> </a:t>
            </a:r>
            <a:r>
              <a:rPr lang="es-ES" dirty="0" err="1"/>
              <a:t>Customized</a:t>
            </a:r>
            <a:r>
              <a:rPr lang="es-ES" dirty="0"/>
              <a:t> </a:t>
            </a:r>
            <a:r>
              <a:rPr lang="es-ES" dirty="0" err="1"/>
              <a:t>Services</a:t>
            </a:r>
            <a:endParaRPr lang="es-ES" dirty="0"/>
          </a:p>
          <a:p>
            <a:r>
              <a:rPr lang="es-ES" dirty="0" err="1"/>
              <a:t>Current</a:t>
            </a:r>
            <a:r>
              <a:rPr lang="es-ES" dirty="0"/>
              <a:t> </a:t>
            </a:r>
            <a:r>
              <a:rPr lang="es-ES" dirty="0" err="1"/>
              <a:t>techniques</a:t>
            </a:r>
            <a:r>
              <a:rPr lang="es-ES" dirty="0"/>
              <a:t>:</a:t>
            </a:r>
          </a:p>
          <a:p>
            <a:pPr lvl="1"/>
            <a:r>
              <a:rPr lang="es-ES" dirty="0"/>
              <a:t>Cookies</a:t>
            </a:r>
          </a:p>
          <a:p>
            <a:pPr lvl="1"/>
            <a:r>
              <a:rPr lang="es-ES" dirty="0" err="1"/>
              <a:t>Third</a:t>
            </a:r>
            <a:r>
              <a:rPr lang="es-ES" dirty="0"/>
              <a:t> </a:t>
            </a:r>
            <a:r>
              <a:rPr lang="es-ES" dirty="0" err="1"/>
              <a:t>party</a:t>
            </a:r>
            <a:r>
              <a:rPr lang="es-ES" dirty="0"/>
              <a:t> </a:t>
            </a:r>
            <a:r>
              <a:rPr lang="es-ES" dirty="0" err="1"/>
              <a:t>apps</a:t>
            </a:r>
            <a:r>
              <a:rPr lang="es-ES" dirty="0"/>
              <a:t> in social </a:t>
            </a:r>
            <a:r>
              <a:rPr lang="es-ES" dirty="0" err="1"/>
              <a:t>networks</a:t>
            </a:r>
            <a:endParaRPr lang="es-ES" dirty="0"/>
          </a:p>
          <a:p>
            <a:pPr lvl="1"/>
            <a:r>
              <a:rPr lang="es-ES" dirty="0"/>
              <a:t>Web bugs</a:t>
            </a:r>
          </a:p>
          <a:p>
            <a:r>
              <a:rPr lang="es-ES" dirty="0" err="1"/>
              <a:t>Disadvantages</a:t>
            </a:r>
            <a:endParaRPr lang="es-ES" dirty="0"/>
          </a:p>
          <a:p>
            <a:pPr lvl="1"/>
            <a:r>
              <a:rPr lang="es-ES" dirty="0" err="1"/>
              <a:t>Privacy</a:t>
            </a:r>
            <a:endParaRPr lang="es-ES" dirty="0"/>
          </a:p>
          <a:p>
            <a:pPr lvl="1"/>
            <a:r>
              <a:rPr lang="es-ES" dirty="0" err="1"/>
              <a:t>Correctness</a:t>
            </a:r>
            <a:endParaRPr lang="es-ES" dirty="0"/>
          </a:p>
          <a:p>
            <a:pPr lvl="2"/>
            <a:r>
              <a:rPr lang="es-ES" dirty="0" smtClean="0"/>
              <a:t>Ad-hoc</a:t>
            </a:r>
          </a:p>
          <a:p>
            <a:pPr lvl="2"/>
            <a:r>
              <a:rPr lang="es-ES" dirty="0" err="1" smtClean="0"/>
              <a:t>Block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Current</a:t>
            </a:r>
            <a:r>
              <a:rPr lang="es-ES" dirty="0" smtClean="0"/>
              <a:t> </a:t>
            </a:r>
            <a:r>
              <a:rPr lang="es-ES" dirty="0" err="1" smtClean="0"/>
              <a:t>Client</a:t>
            </a:r>
            <a:r>
              <a:rPr lang="es-ES" dirty="0" smtClean="0"/>
              <a:t> </a:t>
            </a:r>
            <a:r>
              <a:rPr lang="es-ES" dirty="0" err="1" smtClean="0"/>
              <a:t>Profiling</a:t>
            </a:r>
            <a:r>
              <a:rPr lang="es-ES" dirty="0" smtClean="0"/>
              <a:t> Tools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3074" name="Picture 2" descr="http://www.pc-xp.com/wp-content/uploads/2010/12/bug_no_400-300x30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1242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83654" y="6172200"/>
            <a:ext cx="36968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http://www.pc-xp.com/2010/12/04/web-bug-reveals-internet-browsing-history/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3525494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 smtClean="0"/>
              <a:t>User’s</a:t>
            </a:r>
            <a:r>
              <a:rPr lang="es-ES" dirty="0" smtClean="0"/>
              <a:t> </a:t>
            </a:r>
            <a:r>
              <a:rPr lang="es-ES" dirty="0" err="1" smtClean="0"/>
              <a:t>perform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classification</a:t>
            </a:r>
            <a:r>
              <a:rPr lang="es-ES" dirty="0" smtClean="0"/>
              <a:t> </a:t>
            </a:r>
            <a:r>
              <a:rPr lang="es-ES" dirty="0" err="1" smtClean="0"/>
              <a:t>task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Input </a:t>
            </a:r>
            <a:r>
              <a:rPr lang="es-ES" dirty="0" err="1" smtClean="0"/>
              <a:t>certified</a:t>
            </a:r>
            <a:r>
              <a:rPr lang="es-ES" dirty="0" smtClean="0"/>
              <a:t> </a:t>
            </a:r>
            <a:r>
              <a:rPr lang="es-ES" dirty="0" err="1" smtClean="0"/>
              <a:t>features</a:t>
            </a:r>
            <a:r>
              <a:rPr lang="es-ES" dirty="0" smtClean="0"/>
              <a:t> and </a:t>
            </a:r>
            <a:r>
              <a:rPr lang="es-ES" dirty="0" err="1" smtClean="0"/>
              <a:t>certified</a:t>
            </a:r>
            <a:r>
              <a:rPr lang="es-ES" dirty="0" smtClean="0"/>
              <a:t> </a:t>
            </a:r>
            <a:r>
              <a:rPr lang="es-ES" dirty="0" err="1" smtClean="0"/>
              <a:t>algorithm</a:t>
            </a:r>
            <a:endParaRPr lang="es-ES" dirty="0" smtClean="0"/>
          </a:p>
          <a:p>
            <a:pPr lvl="1"/>
            <a:r>
              <a:rPr lang="es-ES" dirty="0" err="1" smtClean="0"/>
              <a:t>Run</a:t>
            </a:r>
            <a:r>
              <a:rPr lang="es-ES" dirty="0" smtClean="0"/>
              <a:t> </a:t>
            </a:r>
            <a:r>
              <a:rPr lang="es-ES" dirty="0" err="1" smtClean="0"/>
              <a:t>algorithm</a:t>
            </a:r>
            <a:r>
              <a:rPr lang="es-ES" dirty="0"/>
              <a:t>:</a:t>
            </a:r>
            <a:endParaRPr lang="es-ES" dirty="0" smtClean="0"/>
          </a:p>
          <a:p>
            <a:pPr lvl="2"/>
            <a:r>
              <a:rPr lang="es-ES" dirty="0" err="1" smtClean="0"/>
              <a:t>Classification</a:t>
            </a:r>
            <a:r>
              <a:rPr lang="es-ES" dirty="0" smtClean="0"/>
              <a:t>: </a:t>
            </a:r>
            <a:r>
              <a:rPr lang="es-ES" dirty="0" err="1" smtClean="0"/>
              <a:t>Random</a:t>
            </a:r>
            <a:r>
              <a:rPr lang="es-ES" dirty="0" smtClean="0"/>
              <a:t> </a:t>
            </a:r>
            <a:r>
              <a:rPr lang="es-ES" dirty="0" err="1" smtClean="0"/>
              <a:t>Forest</a:t>
            </a:r>
            <a:endParaRPr lang="es-ES" dirty="0" smtClean="0"/>
          </a:p>
          <a:p>
            <a:pPr lvl="2"/>
            <a:r>
              <a:rPr lang="es-ES" dirty="0" err="1" smtClean="0"/>
              <a:t>Pattern</a:t>
            </a:r>
            <a:r>
              <a:rPr lang="es-ES" dirty="0" smtClean="0"/>
              <a:t> </a:t>
            </a:r>
            <a:r>
              <a:rPr lang="es-ES" dirty="0" err="1" smtClean="0"/>
              <a:t>Recognition</a:t>
            </a:r>
            <a:r>
              <a:rPr lang="es-ES" dirty="0" smtClean="0"/>
              <a:t>: </a:t>
            </a:r>
            <a:r>
              <a:rPr lang="es-ES" dirty="0" err="1" smtClean="0"/>
              <a:t>Hidden</a:t>
            </a:r>
            <a:r>
              <a:rPr lang="es-ES" dirty="0" smtClean="0"/>
              <a:t> </a:t>
            </a:r>
            <a:r>
              <a:rPr lang="es-ES" dirty="0" err="1" smtClean="0"/>
              <a:t>Markov</a:t>
            </a:r>
            <a:r>
              <a:rPr lang="es-ES" dirty="0" smtClean="0"/>
              <a:t> </a:t>
            </a:r>
            <a:r>
              <a:rPr lang="es-ES" dirty="0" err="1"/>
              <a:t>M</a:t>
            </a:r>
            <a:r>
              <a:rPr lang="es-ES" dirty="0" err="1" smtClean="0"/>
              <a:t>odel</a:t>
            </a:r>
            <a:endParaRPr lang="es-ES" dirty="0" smtClean="0"/>
          </a:p>
          <a:p>
            <a:pPr lvl="1"/>
            <a:r>
              <a:rPr lang="es-ES" dirty="0" smtClean="0"/>
              <a:t>Output </a:t>
            </a:r>
            <a:r>
              <a:rPr lang="es-ES" dirty="0" err="1" smtClean="0"/>
              <a:t>result</a:t>
            </a:r>
            <a:r>
              <a:rPr lang="es-ES" dirty="0" smtClean="0"/>
              <a:t> and </a:t>
            </a:r>
            <a:r>
              <a:rPr lang="es-ES" dirty="0" err="1" smtClean="0"/>
              <a:t>proof</a:t>
            </a:r>
            <a:r>
              <a:rPr lang="es-ES" dirty="0" smtClean="0"/>
              <a:t> of </a:t>
            </a:r>
            <a:r>
              <a:rPr lang="es-ES" dirty="0" err="1" smtClean="0"/>
              <a:t>correctness</a:t>
            </a:r>
            <a:endParaRPr lang="es-ES" dirty="0"/>
          </a:p>
          <a:p>
            <a:pPr lvl="1"/>
            <a:r>
              <a:rPr lang="es-ES" dirty="0" err="1" smtClean="0"/>
              <a:t>Service</a:t>
            </a:r>
            <a:r>
              <a:rPr lang="es-ES" dirty="0" smtClean="0"/>
              <a:t> </a:t>
            </a:r>
            <a:r>
              <a:rPr lang="es-ES" dirty="0" err="1"/>
              <a:t>p</a:t>
            </a:r>
            <a:r>
              <a:rPr lang="es-ES" dirty="0" err="1" smtClean="0"/>
              <a:t>rovider</a:t>
            </a:r>
            <a:r>
              <a:rPr lang="es-ES" dirty="0" smtClean="0"/>
              <a:t> </a:t>
            </a:r>
            <a:r>
              <a:rPr lang="es-ES" dirty="0" err="1" smtClean="0"/>
              <a:t>verifies</a:t>
            </a:r>
            <a:r>
              <a:rPr lang="es-ES" dirty="0" smtClean="0"/>
              <a:t> </a:t>
            </a:r>
            <a:r>
              <a:rPr lang="es-ES" dirty="0" err="1" smtClean="0"/>
              <a:t>result</a:t>
            </a:r>
            <a:endParaRPr lang="es-ES" dirty="0"/>
          </a:p>
          <a:p>
            <a:r>
              <a:rPr lang="es-ES" dirty="0" err="1" smtClean="0"/>
              <a:t>Advantages</a:t>
            </a:r>
            <a:endParaRPr lang="es-ES" dirty="0"/>
          </a:p>
          <a:p>
            <a:pPr lvl="1"/>
            <a:r>
              <a:rPr lang="es-ES" dirty="0" err="1" smtClean="0"/>
              <a:t>Privacy</a:t>
            </a:r>
            <a:r>
              <a:rPr lang="es-ES" dirty="0" smtClean="0"/>
              <a:t>: </a:t>
            </a:r>
            <a:r>
              <a:rPr lang="es-ES" dirty="0" err="1" smtClean="0"/>
              <a:t>Only</a:t>
            </a:r>
            <a:r>
              <a:rPr lang="es-ES" dirty="0" smtClean="0"/>
              <a:t> </a:t>
            </a:r>
            <a:r>
              <a:rPr lang="es-ES" dirty="0" err="1" smtClean="0"/>
              <a:t>classification</a:t>
            </a:r>
            <a:r>
              <a:rPr lang="es-ES" dirty="0" smtClean="0"/>
              <a:t> </a:t>
            </a:r>
            <a:r>
              <a:rPr lang="es-ES" dirty="0" err="1" smtClean="0"/>
              <a:t>result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disclosed</a:t>
            </a:r>
            <a:endParaRPr lang="es-ES" dirty="0" smtClean="0"/>
          </a:p>
          <a:p>
            <a:pPr lvl="1"/>
            <a:r>
              <a:rPr lang="es-ES" dirty="0" err="1" smtClean="0"/>
              <a:t>Correctness</a:t>
            </a:r>
            <a:r>
              <a:rPr lang="es-ES" dirty="0"/>
              <a:t> </a:t>
            </a:r>
            <a:r>
              <a:rPr lang="es-ES" dirty="0" err="1" smtClean="0"/>
              <a:t>guaranteed</a:t>
            </a:r>
            <a:r>
              <a:rPr lang="es-ES" dirty="0" smtClean="0"/>
              <a:t> </a:t>
            </a:r>
            <a:r>
              <a:rPr lang="es-ES" dirty="0" err="1" smtClean="0"/>
              <a:t>by</a:t>
            </a:r>
            <a:r>
              <a:rPr lang="es-ES" dirty="0" smtClean="0"/>
              <a:t> </a:t>
            </a:r>
            <a:r>
              <a:rPr lang="es-ES" dirty="0" err="1" smtClean="0"/>
              <a:t>proof</a:t>
            </a:r>
            <a:endParaRPr lang="es-ES" dirty="0" smtClean="0"/>
          </a:p>
          <a:p>
            <a:pPr marL="457200" lvl="1" indent="0">
              <a:buNone/>
            </a:pPr>
            <a:endParaRPr lang="es-ES" dirty="0" smtClean="0"/>
          </a:p>
          <a:p>
            <a:pPr lvl="2"/>
            <a:endParaRPr lang="es-E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Private</a:t>
            </a:r>
            <a:r>
              <a:rPr lang="es-ES" dirty="0" smtClean="0"/>
              <a:t> </a:t>
            </a:r>
            <a:r>
              <a:rPr lang="es-ES" dirty="0" err="1" smtClean="0"/>
              <a:t>Client-Side</a:t>
            </a:r>
            <a:r>
              <a:rPr lang="es-ES" dirty="0" smtClean="0"/>
              <a:t> </a:t>
            </a:r>
            <a:r>
              <a:rPr lang="es-ES" dirty="0" err="1" smtClean="0"/>
              <a:t>Profiling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9817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2- </a:t>
            </a:r>
            <a:r>
              <a:rPr lang="es-ES" dirty="0" err="1" smtClean="0"/>
              <a:t>System</a:t>
            </a:r>
            <a:r>
              <a:rPr lang="es-ES" dirty="0" smtClean="0"/>
              <a:t> </a:t>
            </a:r>
            <a:r>
              <a:rPr lang="es-ES" dirty="0" err="1" smtClean="0"/>
              <a:t>Overview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52600"/>
            <a:ext cx="73152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s-ES" sz="4400" dirty="0" err="1" smtClean="0"/>
              <a:t>Behavioral</a:t>
            </a:r>
            <a:r>
              <a:rPr lang="es-ES" sz="4400" dirty="0" smtClean="0"/>
              <a:t> </a:t>
            </a:r>
            <a:r>
              <a:rPr lang="es-ES" sz="4400" dirty="0" err="1" smtClean="0"/>
              <a:t>advertising</a:t>
            </a:r>
            <a:endParaRPr lang="es-ES" sz="4400" dirty="0" smtClean="0"/>
          </a:p>
          <a:p>
            <a:pPr lvl="1">
              <a:buFont typeface="Arial" pitchFamily="34" charset="0"/>
              <a:buChar char="•"/>
            </a:pPr>
            <a:r>
              <a:rPr lang="es-ES" sz="4400" dirty="0" smtClean="0"/>
              <a:t>P2P </a:t>
            </a:r>
            <a:r>
              <a:rPr lang="es-ES" sz="4400" dirty="0" err="1" smtClean="0"/>
              <a:t>dating</a:t>
            </a:r>
            <a:r>
              <a:rPr lang="es-ES" sz="4400" dirty="0" smtClean="0"/>
              <a:t> &amp; </a:t>
            </a:r>
            <a:r>
              <a:rPr lang="es-ES" sz="4400" dirty="0" err="1" smtClean="0"/>
              <a:t>matchmaking</a:t>
            </a:r>
            <a:endParaRPr lang="es-ES" sz="4400" dirty="0"/>
          </a:p>
          <a:p>
            <a:pPr lvl="1">
              <a:buFont typeface="Arial" pitchFamily="34" charset="0"/>
              <a:buChar char="•"/>
            </a:pPr>
            <a:r>
              <a:rPr lang="es-ES" sz="4400" dirty="0" err="1" smtClean="0"/>
              <a:t>Financial</a:t>
            </a:r>
            <a:r>
              <a:rPr lang="es-ES" sz="4400" dirty="0" smtClean="0"/>
              <a:t> </a:t>
            </a:r>
            <a:r>
              <a:rPr lang="es-ES" sz="4400" dirty="0" err="1" smtClean="0"/>
              <a:t>logs</a:t>
            </a:r>
            <a:endParaRPr lang="es-ES" sz="4400" dirty="0" smtClean="0"/>
          </a:p>
          <a:p>
            <a:pPr lvl="1">
              <a:buFont typeface="Arial" pitchFamily="34" charset="0"/>
              <a:buChar char="•"/>
            </a:pPr>
            <a:r>
              <a:rPr lang="es-ES" sz="4400" dirty="0" err="1" smtClean="0"/>
              <a:t>Pay</a:t>
            </a:r>
            <a:r>
              <a:rPr lang="es-ES" sz="4400" dirty="0" smtClean="0"/>
              <a:t>-as-</a:t>
            </a:r>
            <a:r>
              <a:rPr lang="es-ES" sz="4400" dirty="0" err="1" smtClean="0"/>
              <a:t>you</a:t>
            </a:r>
            <a:r>
              <a:rPr lang="es-ES" sz="4400" dirty="0" smtClean="0"/>
              <a:t>-drive </a:t>
            </a:r>
            <a:r>
              <a:rPr lang="es-ES" sz="4400" dirty="0" err="1" smtClean="0"/>
              <a:t>Insurance</a:t>
            </a:r>
            <a:endParaRPr lang="es-ES" sz="4400" dirty="0" smtClean="0"/>
          </a:p>
          <a:p>
            <a:pPr lvl="1">
              <a:buFont typeface="Arial" pitchFamily="34" charset="0"/>
              <a:buChar char="•"/>
            </a:pPr>
            <a:r>
              <a:rPr lang="es-ES" sz="4400" dirty="0" err="1" smtClean="0"/>
              <a:t>Bio</a:t>
            </a:r>
            <a:r>
              <a:rPr lang="es-ES" sz="4400" dirty="0" smtClean="0"/>
              <a:t>-medical &amp; </a:t>
            </a:r>
            <a:r>
              <a:rPr lang="es-ES" sz="4400" dirty="0" err="1" smtClean="0"/>
              <a:t>genetic</a:t>
            </a:r>
            <a:endParaRPr lang="es-ES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3</a:t>
            </a:r>
            <a:r>
              <a:rPr lang="es-ES" dirty="0" smtClean="0"/>
              <a:t>- </a:t>
            </a:r>
            <a:r>
              <a:rPr lang="es-ES" dirty="0" err="1" smtClean="0"/>
              <a:t>Applications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6772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err="1" smtClean="0"/>
              <a:t>Behavioural</a:t>
            </a:r>
            <a:r>
              <a:rPr lang="es-ES" sz="4000" dirty="0" smtClean="0"/>
              <a:t> </a:t>
            </a:r>
            <a:r>
              <a:rPr lang="es-ES" sz="4000" dirty="0" err="1" smtClean="0"/>
              <a:t>Advertising</a:t>
            </a:r>
            <a:endParaRPr lang="es-E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5122" name="Picture 2" descr="http://kickstand.typepad.com/photos/uncategorized/2008/05/12/behadspend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222375"/>
            <a:ext cx="6629400" cy="5135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295400" y="6358114"/>
            <a:ext cx="33938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http://kickstand.typepad.com/metamuse/2008/05/behavioral-adve.html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22583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dirty="0" smtClean="0"/>
              <a:t>P2P </a:t>
            </a:r>
            <a:r>
              <a:rPr lang="es-ES" sz="3600" dirty="0" err="1"/>
              <a:t>D</a:t>
            </a:r>
            <a:r>
              <a:rPr lang="es-ES" sz="3600" dirty="0" err="1" smtClean="0"/>
              <a:t>ating</a:t>
            </a:r>
            <a:r>
              <a:rPr lang="es-ES" sz="3600" dirty="0" smtClean="0"/>
              <a:t> &amp; </a:t>
            </a:r>
            <a:r>
              <a:rPr lang="es-ES" sz="3600" dirty="0" err="1"/>
              <a:t>M</a:t>
            </a:r>
            <a:r>
              <a:rPr lang="es-ES" sz="3600" dirty="0" err="1" smtClean="0"/>
              <a:t>atchmaking</a:t>
            </a:r>
            <a:endParaRPr lang="es-E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EE38B0-AB8A-4D7A-8F39-EFB6598BD0B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Private Client-Side Profiling</a:t>
            </a:r>
            <a:endParaRPr lang="en-US" dirty="0" smtClean="0"/>
          </a:p>
        </p:txBody>
      </p:sp>
      <p:pic>
        <p:nvPicPr>
          <p:cNvPr id="7170" name="Picture 2" descr="http://www.robhelsby.com/P2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7820" y="1307356"/>
            <a:ext cx="65024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0" y="6152634"/>
            <a:ext cx="231666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800" dirty="0">
                <a:hlinkClick r:id="rId3"/>
              </a:rPr>
              <a:t>http://www.robhelsby.com/P2P%20Dating.html</a:t>
            </a:r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2350375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5729</TotalTime>
  <Words>653</Words>
  <Application>Microsoft Office PowerPoint</Application>
  <PresentationFormat>On-screen Show (4:3)</PresentationFormat>
  <Paragraphs>189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Private Client-Side Profiling with Random Forests and Hidden Markov Models</vt:lpstr>
      <vt:lpstr>Index</vt:lpstr>
      <vt:lpstr>1 – Introduction</vt:lpstr>
      <vt:lpstr>Current Client Profiling Tools</vt:lpstr>
      <vt:lpstr>Private Client-Side Profiling</vt:lpstr>
      <vt:lpstr>2- System Overview</vt:lpstr>
      <vt:lpstr>3- Applications</vt:lpstr>
      <vt:lpstr>Behavioural Advertising</vt:lpstr>
      <vt:lpstr>P2P Dating &amp; Matchmaking</vt:lpstr>
      <vt:lpstr>Financial logs</vt:lpstr>
      <vt:lpstr>Pay-as-you-drive Insurance</vt:lpstr>
      <vt:lpstr>Bio-medical &amp; Genetic</vt:lpstr>
      <vt:lpstr>4- Random Forests</vt:lpstr>
      <vt:lpstr>Definition of Random Forest</vt:lpstr>
      <vt:lpstr>Tree Example</vt:lpstr>
      <vt:lpstr>5- Our Protocol</vt:lpstr>
      <vt:lpstr>Notation</vt:lpstr>
      <vt:lpstr>Phase 1</vt:lpstr>
      <vt:lpstr>Phase 2</vt:lpstr>
      <vt:lpstr>Phase 3 – Tree Resolution</vt:lpstr>
      <vt:lpstr>Phase 3 – Forest Resolution</vt:lpstr>
      <vt:lpstr>Instantiation</vt:lpstr>
      <vt:lpstr>Efficiency</vt:lpstr>
      <vt:lpstr>Conclusion</vt:lpstr>
      <vt:lpstr>Comparison Shopping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Alfredo Rial Duran</dc:creator>
  <cp:lastModifiedBy>alfredo</cp:lastModifiedBy>
  <cp:revision>528</cp:revision>
  <dcterms:created xsi:type="dcterms:W3CDTF">2006-08-16T00:00:00Z</dcterms:created>
  <dcterms:modified xsi:type="dcterms:W3CDTF">2012-07-11T13:02:18Z</dcterms:modified>
</cp:coreProperties>
</file>